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60" r:id="rId4"/>
    <p:sldId id="273" r:id="rId5"/>
    <p:sldId id="271" r:id="rId6"/>
    <p:sldId id="274" r:id="rId7"/>
    <p:sldId id="272" r:id="rId8"/>
    <p:sldId id="261" r:id="rId9"/>
    <p:sldId id="262" r:id="rId10"/>
    <p:sldId id="275" r:id="rId11"/>
    <p:sldId id="282" r:id="rId12"/>
    <p:sldId id="276" r:id="rId13"/>
    <p:sldId id="283" r:id="rId14"/>
    <p:sldId id="277" r:id="rId15"/>
    <p:sldId id="278" r:id="rId16"/>
    <p:sldId id="279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43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91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63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5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17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34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33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56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78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28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5B82C-A533-47D3-8610-5EF4C901B2EE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8712-1C0A-49F9-92ED-E0B0E5411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6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Turtlebot3 Specification</a:t>
            </a:r>
            <a:endParaRPr lang="en-IN" sz="5400" b="1" dirty="0"/>
          </a:p>
        </p:txBody>
      </p:sp>
      <p:pic>
        <p:nvPicPr>
          <p:cNvPr id="1026" name="Picture 2" descr="TurtleBot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27" y="1690688"/>
            <a:ext cx="4931254" cy="461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962109"/>
              </p:ext>
            </p:extLst>
          </p:nvPr>
        </p:nvGraphicFramePr>
        <p:xfrm>
          <a:off x="838200" y="1690688"/>
          <a:ext cx="5440680" cy="4618671"/>
        </p:xfrm>
        <a:graphic>
          <a:graphicData uri="http://schemas.openxmlformats.org/drawingml/2006/table">
            <a:tbl>
              <a:tblPr/>
              <a:tblGrid>
                <a:gridCol w="2720340">
                  <a:extLst>
                    <a:ext uri="{9D8B030D-6E8A-4147-A177-3AD203B41FA5}">
                      <a16:colId xmlns:a16="http://schemas.microsoft.com/office/drawing/2014/main" val="2413523357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1478368238"/>
                    </a:ext>
                  </a:extLst>
                </a:gridCol>
              </a:tblGrid>
              <a:tr h="982696"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>
                          <a:effectLst/>
                        </a:rPr>
                        <a:t>Maximum translational velocity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>
                          <a:effectLst/>
                        </a:rPr>
                        <a:t>0.22 m/s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387735"/>
                  </a:ext>
                </a:extLst>
              </a:tr>
              <a:tr h="982696"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>
                          <a:effectLst/>
                        </a:rPr>
                        <a:t>Maximum rotational velocity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effectLst/>
                        </a:rPr>
                        <a:t>2.84 rad/s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949948"/>
                  </a:ext>
                </a:extLst>
              </a:tr>
              <a:tr h="687887"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>
                          <a:effectLst/>
                        </a:rPr>
                        <a:t>Maximum payload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effectLst/>
                        </a:rPr>
                        <a:t>15kg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367363"/>
                  </a:ext>
                </a:extLst>
              </a:tr>
              <a:tr h="982696">
                <a:tc>
                  <a:txBody>
                    <a:bodyPr/>
                    <a:lstStyle/>
                    <a:p>
                      <a:pPr algn="l" fontAlgn="ctr"/>
                      <a:r>
                        <a:rPr lang="pl-PL" b="1" dirty="0">
                          <a:effectLst/>
                        </a:rPr>
                        <a:t>Size (L x W x H)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effectLst/>
                        </a:rPr>
                        <a:t>138mm x 178mm x 192mm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26389"/>
                  </a:ext>
                </a:extLst>
              </a:tr>
              <a:tr h="982696">
                <a:tc>
                  <a:txBody>
                    <a:bodyPr/>
                    <a:lstStyle/>
                    <a:p>
                      <a:pPr algn="l" fontAlgn="ctr"/>
                      <a:r>
                        <a:rPr lang="en-IN" b="1" dirty="0">
                          <a:effectLst/>
                        </a:rPr>
                        <a:t>Weight (+ SBC + Battery + Sensors)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dirty="0">
                          <a:effectLst/>
                        </a:rPr>
                        <a:t>1kg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DAD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884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9FC4-41A0-3098-E2EE-24F0F66B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182051"/>
            <a:ext cx="12082272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Creating a simple Node to make a bot move</a:t>
            </a:r>
            <a:endParaRPr lang="en-IN" sz="5400" b="1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9CAF0B3-EF0A-6BC7-E810-65A699B21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31" y="3094757"/>
            <a:ext cx="3008769" cy="14676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DF3F9-D549-276E-7815-AB8C5ADBFC1A}"/>
              </a:ext>
            </a:extLst>
          </p:cNvPr>
          <p:cNvSpPr txBox="1"/>
          <p:nvPr/>
        </p:nvSpPr>
        <p:spPr>
          <a:xfrm>
            <a:off x="1" y="1440611"/>
            <a:ext cx="93026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we must import few important things before we get started.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IN" sz="2800" b="1" dirty="0" err="1"/>
              <a:t>rclpy</a:t>
            </a:r>
            <a:r>
              <a:rPr lang="en-IN" sz="2800" b="1" dirty="0"/>
              <a:t> - </a:t>
            </a:r>
            <a:r>
              <a:rPr lang="en-US" sz="2800" b="1" dirty="0"/>
              <a:t> </a:t>
            </a:r>
            <a:r>
              <a:rPr lang="en-US" sz="2800" dirty="0"/>
              <a:t>This line imports the </a:t>
            </a:r>
            <a:r>
              <a:rPr lang="en-US" sz="2800" dirty="0" err="1"/>
              <a:t>rclpy</a:t>
            </a:r>
            <a:r>
              <a:rPr lang="en-US" sz="2800" dirty="0"/>
              <a:t> module, which is the Python client library for ROS 2 . </a:t>
            </a:r>
            <a:r>
              <a:rPr lang="en-US" sz="2800" dirty="0" err="1"/>
              <a:t>rclpy</a:t>
            </a:r>
            <a:r>
              <a:rPr lang="en-US" sz="2800" dirty="0"/>
              <a:t> provides the </a:t>
            </a:r>
            <a:r>
              <a:rPr lang="en-US" sz="2800" b="1" dirty="0"/>
              <a:t>necessary functionality for creating and managing ROS nodes, publishers, subscribers</a:t>
            </a:r>
            <a:r>
              <a:rPr lang="en-US" sz="2800" dirty="0"/>
              <a:t>.</a:t>
            </a:r>
          </a:p>
          <a:p>
            <a:pPr marL="457200" indent="-457200">
              <a:buAutoNum type="arabicPeriod"/>
            </a:pPr>
            <a:r>
              <a:rPr lang="en-US" sz="2800" b="1" dirty="0"/>
              <a:t>from geometry_msgs.msg import Twist -  </a:t>
            </a:r>
            <a:r>
              <a:rPr lang="en-US" sz="2800" dirty="0"/>
              <a:t>This line imports </a:t>
            </a:r>
            <a:r>
              <a:rPr lang="en-US" sz="2800" b="1" dirty="0"/>
              <a:t>the Twist message type </a:t>
            </a:r>
            <a:r>
              <a:rPr lang="en-US" sz="2800" dirty="0"/>
              <a:t>from the </a:t>
            </a:r>
            <a:r>
              <a:rPr lang="en-US" sz="2800" b="1" dirty="0"/>
              <a:t>geometry_msgs.msg module</a:t>
            </a:r>
            <a:r>
              <a:rPr lang="en-US" sz="2800" dirty="0"/>
              <a:t>. Twist is a common message type used to </a:t>
            </a:r>
            <a:r>
              <a:rPr lang="en-US" sz="2800" b="1" dirty="0"/>
              <a:t>represent linear and angular velocities </a:t>
            </a:r>
            <a:r>
              <a:rPr lang="en-US" sz="2800" dirty="0"/>
              <a:t>in a 3D space, typically for controlling robot motion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9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597408"/>
            <a:ext cx="8546592" cy="557955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b="1" dirty="0"/>
              <a:t>from </a:t>
            </a:r>
            <a:r>
              <a:rPr lang="en-US" b="1" dirty="0" err="1"/>
              <a:t>rclpy.node</a:t>
            </a:r>
            <a:r>
              <a:rPr lang="en-US" b="1" dirty="0"/>
              <a:t> import Node -  </a:t>
            </a:r>
            <a:r>
              <a:rPr lang="en-US" dirty="0"/>
              <a:t>This line imports the Node class from the </a:t>
            </a:r>
            <a:r>
              <a:rPr lang="en-US" dirty="0" err="1"/>
              <a:t>rclpy.node</a:t>
            </a:r>
            <a:r>
              <a:rPr lang="en-US" dirty="0"/>
              <a:t> module. Nodes can publish or subscribe to topics, which are communication channels for sending and receiving messages(via topics).</a:t>
            </a:r>
          </a:p>
          <a:p>
            <a:pPr marL="457200" indent="-457200">
              <a:buAutoNum type="arabicPeriod"/>
            </a:pPr>
            <a:r>
              <a:rPr lang="en-US" b="1" dirty="0" smtClean="0"/>
              <a:t>from </a:t>
            </a:r>
            <a:r>
              <a:rPr lang="en-US" b="1" dirty="0" err="1"/>
              <a:t>rclpy.qos</a:t>
            </a:r>
            <a:r>
              <a:rPr lang="en-US" b="1" dirty="0"/>
              <a:t> import </a:t>
            </a:r>
            <a:r>
              <a:rPr lang="en-US" b="1" dirty="0" err="1"/>
              <a:t>QoSProfile</a:t>
            </a:r>
            <a:r>
              <a:rPr lang="en-US" b="1" dirty="0"/>
              <a:t> - </a:t>
            </a:r>
            <a:r>
              <a:rPr lang="en-US" dirty="0"/>
              <a:t>This line imports the </a:t>
            </a:r>
            <a:r>
              <a:rPr lang="en-US" dirty="0" err="1"/>
              <a:t>QoSProfile</a:t>
            </a:r>
            <a:r>
              <a:rPr lang="en-US" dirty="0"/>
              <a:t> class from the </a:t>
            </a:r>
            <a:r>
              <a:rPr lang="en-US" dirty="0" err="1"/>
              <a:t>rclpy.qos</a:t>
            </a:r>
            <a:r>
              <a:rPr lang="en-US" dirty="0"/>
              <a:t> module. Quality of Service (</a:t>
            </a:r>
            <a:r>
              <a:rPr lang="en-US" dirty="0" err="1"/>
              <a:t>QoS</a:t>
            </a:r>
            <a:r>
              <a:rPr lang="en-US" dirty="0"/>
              <a:t>) profiles allow </a:t>
            </a:r>
            <a:r>
              <a:rPr lang="en-US" b="1" dirty="0"/>
              <a:t>you to configure the communication parameters, such as reliability and durability</a:t>
            </a:r>
            <a:r>
              <a:rPr lang="en-US" dirty="0"/>
              <a:t>, for ROS topics.</a:t>
            </a:r>
          </a:p>
          <a:p>
            <a:pPr marL="457200" indent="-457200">
              <a:buAutoNum type="arabicPeriod"/>
            </a:pPr>
            <a:r>
              <a:rPr lang="en-US" b="1" dirty="0"/>
              <a:t>from nav_msgs.msg import </a:t>
            </a:r>
            <a:r>
              <a:rPr lang="en-US" b="1" dirty="0" err="1"/>
              <a:t>Odometry</a:t>
            </a:r>
            <a:r>
              <a:rPr lang="en-US" b="1" dirty="0"/>
              <a:t> - </a:t>
            </a:r>
            <a:r>
              <a:rPr lang="en-US" dirty="0"/>
              <a:t>This line imports the </a:t>
            </a:r>
            <a:r>
              <a:rPr lang="en-US" dirty="0" err="1"/>
              <a:t>Odometry</a:t>
            </a:r>
            <a:r>
              <a:rPr lang="en-US" dirty="0"/>
              <a:t> message type from the nav_msgs.msg module. </a:t>
            </a:r>
            <a:r>
              <a:rPr lang="en-US" dirty="0" err="1"/>
              <a:t>Odometry</a:t>
            </a:r>
            <a:r>
              <a:rPr lang="en-US" dirty="0"/>
              <a:t> messages are commonly used to </a:t>
            </a:r>
            <a:r>
              <a:rPr lang="en-US" b="1" dirty="0"/>
              <a:t>represent the estimated position(coordinates).</a:t>
            </a:r>
          </a:p>
          <a:p>
            <a:endParaRPr lang="en-IN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9CAF0B3-EF0A-6BC7-E810-65A699B2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20" y="2755392"/>
            <a:ext cx="3683580" cy="17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31FED27-2322-6E21-AFCA-E6ECFF266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39" y="1231392"/>
            <a:ext cx="3820662" cy="4373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16C93-7020-6763-FBBC-3FB6EA3DBA05}"/>
              </a:ext>
            </a:extLst>
          </p:cNvPr>
          <p:cNvSpPr txBox="1"/>
          <p:nvPr/>
        </p:nvSpPr>
        <p:spPr>
          <a:xfrm>
            <a:off x="98455" y="0"/>
            <a:ext cx="842800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First, we will define a </a:t>
            </a:r>
            <a:r>
              <a:rPr lang="en-US" sz="2800" b="1" dirty="0"/>
              <a:t>class</a:t>
            </a:r>
            <a:r>
              <a:rPr lang="en-US" sz="2800" dirty="0"/>
              <a:t> named </a:t>
            </a:r>
            <a:r>
              <a:rPr lang="en-US" sz="2800" b="1" dirty="0"/>
              <a:t>Turtlebot3PositionControl</a:t>
            </a:r>
            <a:r>
              <a:rPr lang="en-US" sz="2800" dirty="0"/>
              <a:t> that inherits from the </a:t>
            </a:r>
            <a:r>
              <a:rPr lang="en-US" sz="2800" b="1" dirty="0"/>
              <a:t>Node class </a:t>
            </a:r>
            <a:r>
              <a:rPr lang="en-US" sz="2800" dirty="0"/>
              <a:t>provided by the </a:t>
            </a:r>
            <a:r>
              <a:rPr lang="en-US" sz="2800" b="1" dirty="0"/>
              <a:t>ROS 2 </a:t>
            </a:r>
            <a:r>
              <a:rPr lang="en-US" sz="2800" b="1" dirty="0" err="1"/>
              <a:t>rclpy</a:t>
            </a:r>
            <a:r>
              <a:rPr lang="en-US" sz="2800" b="1" dirty="0"/>
              <a:t> library</a:t>
            </a:r>
            <a:r>
              <a:rPr lang="en-US" sz="2800" dirty="0"/>
              <a:t>. This means that Turtlebot3PositionControl is </a:t>
            </a:r>
            <a:r>
              <a:rPr lang="en-US" sz="2800" b="1" dirty="0"/>
              <a:t>a ROS node</a:t>
            </a:r>
            <a:r>
              <a:rPr lang="en-US" sz="2800" dirty="0"/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In the </a:t>
            </a:r>
            <a:r>
              <a:rPr lang="en-US" sz="2800" b="1" dirty="0"/>
              <a:t>constructor</a:t>
            </a:r>
            <a:r>
              <a:rPr lang="en-US" sz="2800" dirty="0"/>
              <a:t> (__</a:t>
            </a:r>
            <a:r>
              <a:rPr lang="en-US" sz="2800" dirty="0" err="1"/>
              <a:t>init</a:t>
            </a:r>
            <a:r>
              <a:rPr lang="en-US" sz="2800" dirty="0"/>
              <a:t>__ method) of the class, the </a:t>
            </a:r>
            <a:r>
              <a:rPr lang="en-US" sz="2800" b="1" dirty="0"/>
              <a:t>node</a:t>
            </a:r>
            <a:r>
              <a:rPr lang="en-US" sz="2800" dirty="0"/>
              <a:t> is initialized with the name 'turtlebot3_position_control'. The super().__</a:t>
            </a:r>
            <a:r>
              <a:rPr lang="en-US" sz="2800" dirty="0" err="1"/>
              <a:t>init</a:t>
            </a:r>
            <a:r>
              <a:rPr lang="en-US" sz="2800" dirty="0"/>
              <a:t>__ call </a:t>
            </a:r>
            <a:r>
              <a:rPr lang="en-US" sz="2800" b="1" dirty="0"/>
              <a:t>invokes the constructor of the base class (Node) </a:t>
            </a:r>
            <a:r>
              <a:rPr lang="en-US" sz="2800" dirty="0"/>
              <a:t>with the provided name.</a:t>
            </a:r>
          </a:p>
          <a:p>
            <a:pPr marL="342900" indent="-342900">
              <a:buAutoNum type="arabicPeriod"/>
            </a:pPr>
            <a:r>
              <a:rPr lang="en-US" sz="2800" dirty="0"/>
              <a:t>These lines initialize some instance variables of the class. </a:t>
            </a:r>
            <a:r>
              <a:rPr lang="en-US" sz="2800" dirty="0" err="1"/>
              <a:t>self.odom</a:t>
            </a:r>
            <a:r>
              <a:rPr lang="en-US" sz="2800" dirty="0"/>
              <a:t> is an </a:t>
            </a:r>
            <a:r>
              <a:rPr lang="en-US" sz="2800" b="1" dirty="0"/>
              <a:t>instance of the Odometry message </a:t>
            </a:r>
            <a:r>
              <a:rPr lang="en-US" sz="2800" dirty="0"/>
              <a:t>type, presumably used to </a:t>
            </a:r>
            <a:r>
              <a:rPr lang="en-US" sz="2800" b="1" dirty="0"/>
              <a:t>store information about the robot's odometry </a:t>
            </a:r>
            <a:r>
              <a:rPr lang="en-US" sz="2800" dirty="0"/>
              <a:t>(position and orientation). </a:t>
            </a:r>
            <a:r>
              <a:rPr lang="en-US" sz="2800" b="1" dirty="0"/>
              <a:t>self.last_pose_x1 </a:t>
            </a:r>
            <a:r>
              <a:rPr lang="en-US" sz="2800" dirty="0"/>
              <a:t>and </a:t>
            </a:r>
            <a:r>
              <a:rPr lang="en-US" sz="2800" b="1" dirty="0"/>
              <a:t>self.last_pose_y1 </a:t>
            </a:r>
            <a:r>
              <a:rPr lang="en-US" sz="2800" dirty="0"/>
              <a:t>are variables used to store the last known position of the robot in the x and y coordinates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14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573024"/>
            <a:ext cx="7851648" cy="560393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Here, a </a:t>
            </a:r>
            <a:r>
              <a:rPr lang="en-US" dirty="0" err="1"/>
              <a:t>QoSProfile</a:t>
            </a:r>
            <a:r>
              <a:rPr lang="en-US" dirty="0"/>
              <a:t> object is created with a specified depth of 10. This </a:t>
            </a:r>
            <a:r>
              <a:rPr lang="en-US" dirty="0" err="1"/>
              <a:t>QoS</a:t>
            </a:r>
            <a:r>
              <a:rPr lang="en-US" dirty="0"/>
              <a:t> profile is intended for configuring the </a:t>
            </a:r>
            <a:r>
              <a:rPr lang="en-US" b="1" dirty="0"/>
              <a:t>Quality-of-Service parameters for the communication</a:t>
            </a:r>
            <a:r>
              <a:rPr lang="en-US" dirty="0"/>
              <a:t>. It's used when creating subscriptions and publishers later in the code.</a:t>
            </a:r>
          </a:p>
          <a:p>
            <a:pPr marL="342900" indent="-342900">
              <a:buAutoNum type="arabicPeriod"/>
            </a:pPr>
            <a:r>
              <a:rPr lang="en-US" dirty="0"/>
              <a:t>Then we will create a subscriber that will subscribe to the </a:t>
            </a:r>
            <a:r>
              <a:rPr lang="en-US" b="1" dirty="0"/>
              <a:t>'/</a:t>
            </a:r>
            <a:r>
              <a:rPr lang="en-US" b="1" dirty="0" err="1"/>
              <a:t>odom</a:t>
            </a:r>
            <a:r>
              <a:rPr lang="en-US" b="1" dirty="0"/>
              <a:t>' </a:t>
            </a:r>
            <a:r>
              <a:rPr lang="en-US" dirty="0"/>
              <a:t>topic with the </a:t>
            </a:r>
            <a:r>
              <a:rPr lang="en-US" b="1" dirty="0" err="1"/>
              <a:t>Odometry</a:t>
            </a:r>
            <a:r>
              <a:rPr lang="en-US" b="1" dirty="0"/>
              <a:t> message type</a:t>
            </a:r>
            <a:r>
              <a:rPr lang="en-US" dirty="0"/>
              <a:t>. When a message is published on the </a:t>
            </a:r>
            <a:r>
              <a:rPr lang="en-US" b="1" dirty="0"/>
              <a:t>'/</a:t>
            </a:r>
            <a:r>
              <a:rPr lang="en-US" b="1" dirty="0" err="1"/>
              <a:t>odom</a:t>
            </a:r>
            <a:r>
              <a:rPr lang="en-US" b="1" dirty="0"/>
              <a:t>' </a:t>
            </a:r>
            <a:r>
              <a:rPr lang="en-US" dirty="0"/>
              <a:t>topic, the callback function </a:t>
            </a:r>
            <a:r>
              <a:rPr lang="en-US" b="1" dirty="0"/>
              <a:t>self.odom_callback1 </a:t>
            </a:r>
            <a:r>
              <a:rPr lang="en-US" dirty="0"/>
              <a:t>will be called. </a:t>
            </a:r>
          </a:p>
          <a:p>
            <a:pPr marL="342900" indent="-342900">
              <a:buAutoNum type="arabicPeriod"/>
            </a:pPr>
            <a:r>
              <a:rPr lang="en-US" dirty="0"/>
              <a:t>Now we will creates a</a:t>
            </a:r>
            <a:r>
              <a:rPr lang="en-US" b="1" dirty="0"/>
              <a:t> publisher </a:t>
            </a:r>
            <a:r>
              <a:rPr lang="en-US" dirty="0"/>
              <a:t>for sending </a:t>
            </a:r>
            <a:r>
              <a:rPr lang="en-US" b="1" dirty="0"/>
              <a:t>messages of type Twist </a:t>
            </a:r>
            <a:r>
              <a:rPr lang="en-US" dirty="0"/>
              <a:t>to the </a:t>
            </a:r>
            <a:r>
              <a:rPr lang="en-US" b="1" dirty="0"/>
              <a:t>'/</a:t>
            </a:r>
            <a:r>
              <a:rPr lang="en-US" b="1" dirty="0" err="1"/>
              <a:t>cmd_vel</a:t>
            </a:r>
            <a:r>
              <a:rPr lang="en-US" b="1" dirty="0"/>
              <a:t>' </a:t>
            </a:r>
            <a:r>
              <a:rPr lang="en-US" dirty="0"/>
              <a:t>topic. </a:t>
            </a:r>
            <a:endParaRPr lang="en-IN" dirty="0"/>
          </a:p>
          <a:p>
            <a:endParaRPr lang="en-IN" dirty="0"/>
          </a:p>
        </p:txBody>
      </p:sp>
      <p:pic>
        <p:nvPicPr>
          <p:cNvPr id="4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31FED27-2322-6E21-AFCA-E6ECFF266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92" y="1199324"/>
            <a:ext cx="38014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3510-185C-6D0B-2F9B-B362960DE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87" y="1639019"/>
            <a:ext cx="10672313" cy="1906438"/>
          </a:xfrm>
        </p:spPr>
        <p:txBody>
          <a:bodyPr>
            <a:noAutofit/>
          </a:bodyPr>
          <a:lstStyle/>
          <a:p>
            <a:r>
              <a:rPr lang="en-US" sz="2400" dirty="0"/>
              <a:t>This method (odom_callback1) is a </a:t>
            </a:r>
            <a:r>
              <a:rPr lang="en-US" sz="2400" b="1" dirty="0"/>
              <a:t>callback function </a:t>
            </a:r>
            <a:r>
              <a:rPr lang="en-US" sz="2400" dirty="0"/>
              <a:t>that </a:t>
            </a:r>
            <a:r>
              <a:rPr lang="en-US" sz="2400" b="1" dirty="0"/>
              <a:t>gets called when a message is received on the '/odom' topic</a:t>
            </a:r>
            <a:r>
              <a:rPr lang="en-US" sz="2400" dirty="0"/>
              <a:t>, as specified in the earlier subscription setup. The purpose of this callback seems to be </a:t>
            </a:r>
            <a:r>
              <a:rPr lang="en-US" sz="2400" b="1" dirty="0"/>
              <a:t>updating the robot's last known position and orientation</a:t>
            </a:r>
            <a:r>
              <a:rPr lang="en-US" sz="2400" dirty="0"/>
              <a:t>. </a:t>
            </a:r>
          </a:p>
          <a:p>
            <a:r>
              <a:rPr lang="en-US" sz="2400" dirty="0"/>
              <a:t>So, every time an odometry message is received, </a:t>
            </a:r>
            <a:r>
              <a:rPr lang="en-US" sz="2400" b="1" dirty="0"/>
              <a:t>the callback extracts position and orientation information</a:t>
            </a:r>
            <a:r>
              <a:rPr lang="en-US" sz="2400" dirty="0"/>
              <a:t> from the message and </a:t>
            </a:r>
            <a:r>
              <a:rPr lang="en-US" sz="2400" b="1" dirty="0"/>
              <a:t>updates the corresponding variables</a:t>
            </a:r>
            <a:r>
              <a:rPr lang="en-US" sz="2400" dirty="0"/>
              <a:t> (self.last_pose_x1, self.last_pose_y1, self.last_pose_theta1).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4DF2C-68FD-E82C-2842-B5B5C482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48" y="267419"/>
            <a:ext cx="6846903" cy="1146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B58E8-853F-9505-76AB-A65069F0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65" y="4618698"/>
            <a:ext cx="4758556" cy="363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7FEAE5-D3A7-6F00-4869-A423DAB9FE73}"/>
              </a:ext>
            </a:extLst>
          </p:cNvPr>
          <p:cNvSpPr txBox="1"/>
          <p:nvPr/>
        </p:nvSpPr>
        <p:spPr>
          <a:xfrm>
            <a:off x="971190" y="5139848"/>
            <a:ext cx="10092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creates a </a:t>
            </a:r>
            <a:r>
              <a:rPr lang="en-US" sz="2400" b="1" dirty="0"/>
              <a:t>timer (self.timer4) </a:t>
            </a:r>
            <a:r>
              <a:rPr lang="en-US" sz="2400" dirty="0"/>
              <a:t>associated with the current node. The timer is </a:t>
            </a:r>
            <a:r>
              <a:rPr lang="en-US" sz="2400" b="1" dirty="0"/>
              <a:t>set to trigger every 0.1 seconds (10 Hz), </a:t>
            </a:r>
            <a:r>
              <a:rPr lang="en-US" sz="2400" dirty="0"/>
              <a:t>and it is configured to </a:t>
            </a:r>
            <a:r>
              <a:rPr lang="en-US" sz="2400" b="1" dirty="0"/>
              <a:t>call the self.same_orien1 method each time it triggers</a:t>
            </a:r>
            <a:r>
              <a:rPr lang="en-US" sz="2400" dirty="0"/>
              <a:t>. Timers are often used in ROS nodes </a:t>
            </a:r>
            <a:r>
              <a:rPr lang="en-US" sz="2400" b="1" dirty="0"/>
              <a:t>to perform periodic tasks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963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C5F4-7BBB-447B-6542-6EA57F0E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08" y="643806"/>
            <a:ext cx="10932159" cy="2562690"/>
          </a:xfrm>
        </p:spPr>
        <p:txBody>
          <a:bodyPr>
            <a:normAutofit/>
          </a:bodyPr>
          <a:lstStyle/>
          <a:p>
            <a:r>
              <a:rPr lang="en-US" sz="2600" dirty="0"/>
              <a:t>In this code snippet I am creating a function same_orien1 that will make the turtlebot move until </a:t>
            </a:r>
            <a:r>
              <a:rPr lang="en-US" sz="2600" b="1" dirty="0"/>
              <a:t>self.last_pose_x1 &lt;=1 </a:t>
            </a:r>
            <a:r>
              <a:rPr lang="en-US" sz="2600" dirty="0"/>
              <a:t>by publishing the linear velocity </a:t>
            </a:r>
            <a:r>
              <a:rPr lang="en-US" sz="2600" b="1" dirty="0" err="1"/>
              <a:t>twist.linear.x</a:t>
            </a:r>
            <a:r>
              <a:rPr lang="en-US" sz="2600" b="1" dirty="0"/>
              <a:t>  </a:t>
            </a:r>
            <a:r>
              <a:rPr lang="en-US" sz="2600" dirty="0"/>
              <a:t>= 0.1 to the bot.</a:t>
            </a:r>
          </a:p>
          <a:p>
            <a:r>
              <a:rPr lang="en-US" sz="2600" dirty="0"/>
              <a:t>And if self.last_pose_x1 &gt; 1 then I am publishing </a:t>
            </a:r>
            <a:r>
              <a:rPr lang="en-US" sz="2600" b="1" dirty="0" err="1"/>
              <a:t>twist.linear.x</a:t>
            </a:r>
            <a:r>
              <a:rPr lang="en-US" sz="2600" b="1" dirty="0"/>
              <a:t>  = 0 </a:t>
            </a:r>
            <a:r>
              <a:rPr lang="en-US" sz="2600" dirty="0"/>
              <a:t>to the robot </a:t>
            </a:r>
            <a:r>
              <a:rPr lang="en-US" sz="2600" b="1" dirty="0"/>
              <a:t>making it to stop immediately</a:t>
            </a:r>
            <a:r>
              <a:rPr lang="en-US" sz="2600" dirty="0"/>
              <a:t>. 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F8C69-4DA7-A12C-BE15-69E8C7BA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05" y="2860587"/>
            <a:ext cx="3711964" cy="30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EDB4-6FAC-F409-8DBB-6D3850D5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0584"/>
            <a:ext cx="12277344" cy="5331575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="1" dirty="0"/>
              <a:t>def main(</a:t>
            </a:r>
            <a:r>
              <a:rPr lang="en-US" b="1" dirty="0" err="1"/>
              <a:t>args</a:t>
            </a:r>
            <a:r>
              <a:rPr lang="en-US" b="1" dirty="0"/>
              <a:t>=None): </a:t>
            </a:r>
            <a:r>
              <a:rPr lang="en-US" dirty="0"/>
              <a:t>This function serves as the </a:t>
            </a:r>
            <a:r>
              <a:rPr lang="en-US" b="1" dirty="0"/>
              <a:t>main entry point </a:t>
            </a:r>
            <a:r>
              <a:rPr lang="en-US" dirty="0"/>
              <a:t>for the script. </a:t>
            </a:r>
          </a:p>
          <a:p>
            <a:pPr marL="228600" indent="-228600">
              <a:buAutoNum type="arabicPeriod"/>
            </a:pPr>
            <a:r>
              <a:rPr lang="en-US" b="1" dirty="0" err="1"/>
              <a:t>rclpy.init</a:t>
            </a:r>
            <a:r>
              <a:rPr lang="en-US" b="1" dirty="0"/>
              <a:t>(</a:t>
            </a:r>
            <a:r>
              <a:rPr lang="en-US" b="1" dirty="0" err="1"/>
              <a:t>args</a:t>
            </a:r>
            <a:r>
              <a:rPr lang="en-US" b="1" dirty="0"/>
              <a:t>=</a:t>
            </a:r>
            <a:r>
              <a:rPr lang="en-US" b="1" dirty="0" err="1"/>
              <a:t>args</a:t>
            </a:r>
            <a:r>
              <a:rPr lang="en-US" b="1" dirty="0"/>
              <a:t>): </a:t>
            </a:r>
            <a:r>
              <a:rPr lang="en-US" dirty="0"/>
              <a:t>This line initializes the ROS 2 Python client library (</a:t>
            </a:r>
            <a:r>
              <a:rPr lang="en-US" dirty="0" err="1"/>
              <a:t>rclpy</a:t>
            </a:r>
            <a:r>
              <a:rPr lang="en-US" dirty="0"/>
              <a:t>). It sets up the necessary infrastructure for creating and managing ROS nodes.</a:t>
            </a:r>
          </a:p>
          <a:p>
            <a:pPr marL="228600" indent="-228600">
              <a:buAutoNum type="arabicPeriod"/>
            </a:pPr>
            <a:r>
              <a:rPr lang="en-US" b="1" dirty="0"/>
              <a:t>turtlebot3_position_control = Turtlebot3PositionControl(): </a:t>
            </a:r>
            <a:r>
              <a:rPr lang="en-US" dirty="0"/>
              <a:t>This line </a:t>
            </a:r>
            <a:r>
              <a:rPr lang="en-US" b="1" dirty="0"/>
              <a:t>creates an instance of the Turtlebot3PositionControl class</a:t>
            </a:r>
            <a:r>
              <a:rPr lang="en-US" dirty="0"/>
              <a:t>, which is a ROS 2 node for controlling the position of a TurtleBot3 robot. </a:t>
            </a:r>
          </a:p>
          <a:p>
            <a:pPr marL="228600" indent="-228600">
              <a:buAutoNum type="arabicPeriod"/>
            </a:pPr>
            <a:r>
              <a:rPr lang="en-US" b="1" dirty="0" err="1"/>
              <a:t>rclpy.spin</a:t>
            </a:r>
            <a:r>
              <a:rPr lang="en-US" b="1" dirty="0"/>
              <a:t>(turtlebot3_position_control): </a:t>
            </a:r>
            <a:r>
              <a:rPr lang="en-US" dirty="0"/>
              <a:t>This line enters the ROS 2 event loop, </a:t>
            </a:r>
            <a:r>
              <a:rPr lang="en-US" b="1" dirty="0"/>
              <a:t>allowing the node to continuously listen for and process incoming messages, execute timers</a:t>
            </a:r>
            <a:r>
              <a:rPr lang="en-US" dirty="0"/>
              <a:t>. The </a:t>
            </a:r>
            <a:r>
              <a:rPr lang="en-US" dirty="0" err="1"/>
              <a:t>rclpy.spin</a:t>
            </a:r>
            <a:r>
              <a:rPr lang="en-US" dirty="0"/>
              <a:t> function will continue running until the node is shut down.</a:t>
            </a:r>
          </a:p>
          <a:p>
            <a:endParaRPr lang="en-IN" dirty="0"/>
          </a:p>
        </p:txBody>
      </p:sp>
      <p:pic>
        <p:nvPicPr>
          <p:cNvPr id="4" name="Picture 3" descr="A computer screen shot of a program code">
            <a:extLst>
              <a:ext uri="{FF2B5EF4-FFF2-40B4-BE49-F238E27FC236}">
                <a16:creationId xmlns:a16="http://schemas.microsoft.com/office/drawing/2014/main" id="{A9F12A2F-74E2-3672-7A36-774532FD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9" y="168070"/>
            <a:ext cx="4896275" cy="24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5488"/>
            <a:ext cx="8107680" cy="5701475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b="1" dirty="0"/>
              <a:t>turtlebot3_position_control.destroy_node(): </a:t>
            </a:r>
            <a:r>
              <a:rPr lang="en-US" dirty="0"/>
              <a:t>After the </a:t>
            </a:r>
            <a:r>
              <a:rPr lang="en-US" dirty="0" err="1"/>
              <a:t>rclpy.spin</a:t>
            </a:r>
            <a:r>
              <a:rPr lang="en-US" dirty="0"/>
              <a:t> loop exits (e.g., when the user interrupts the program</a:t>
            </a:r>
            <a:r>
              <a:rPr lang="en-US" b="1" dirty="0"/>
              <a:t>), this line explicitly destroys the ROS node</a:t>
            </a:r>
            <a:r>
              <a:rPr lang="en-US" dirty="0"/>
              <a:t> (turtlebot3_position_control)</a:t>
            </a:r>
          </a:p>
          <a:p>
            <a:pPr>
              <a:buAutoNum type="arabicPeriod"/>
            </a:pPr>
            <a:r>
              <a:rPr lang="en-US" b="1" dirty="0" err="1"/>
              <a:t>rclpy.shutdown</a:t>
            </a:r>
            <a:r>
              <a:rPr lang="en-US" b="1" dirty="0"/>
              <a:t>(): </a:t>
            </a:r>
            <a:r>
              <a:rPr lang="en-US" dirty="0"/>
              <a:t>This line </a:t>
            </a:r>
            <a:r>
              <a:rPr lang="en-US" b="1" dirty="0"/>
              <a:t>shuts down the ROS 2 client library. </a:t>
            </a:r>
            <a:r>
              <a:rPr lang="en-US" dirty="0"/>
              <a:t>It should be called after all ROS-related activities are completed.</a:t>
            </a:r>
          </a:p>
          <a:p>
            <a:pPr>
              <a:buAutoNum type="arabicPeriod"/>
            </a:pPr>
            <a:r>
              <a:rPr lang="en-US" b="1" dirty="0"/>
              <a:t>if __name__ == '__main__': </a:t>
            </a:r>
            <a:r>
              <a:rPr lang="en-US" dirty="0"/>
              <a:t>This conditional statement checks if </a:t>
            </a:r>
            <a:r>
              <a:rPr lang="en-US" b="1" dirty="0"/>
              <a:t>the script is being run as the main program (not imported as a module).main():</a:t>
            </a:r>
            <a:r>
              <a:rPr lang="en-US" dirty="0"/>
              <a:t> If the script is being run as the main program, the main function is called, initiating the ROS 2 node and entering the event loop.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 descr="A computer screen shot of a program code">
            <a:extLst>
              <a:ext uri="{FF2B5EF4-FFF2-40B4-BE49-F238E27FC236}">
                <a16:creationId xmlns:a16="http://schemas.microsoft.com/office/drawing/2014/main" id="{A9F12A2F-74E2-3672-7A36-774532FD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2450592"/>
            <a:ext cx="4023205" cy="20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304" y="352933"/>
            <a:ext cx="8851392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Introduction and Brief History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76" y="1910144"/>
            <a:ext cx="1159459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TurtleBot</a:t>
            </a:r>
            <a:r>
              <a:rPr lang="en-US" dirty="0"/>
              <a:t> is a </a:t>
            </a:r>
            <a:r>
              <a:rPr lang="en-US" b="1" dirty="0"/>
              <a:t>ROS standard platform </a:t>
            </a:r>
            <a:r>
              <a:rPr lang="en-US" dirty="0"/>
              <a:t>robot. Turtle is derived from the Turtle robot, which was driven by the educational computer programming language Logo in 1967.</a:t>
            </a:r>
          </a:p>
          <a:p>
            <a:pPr algn="just"/>
            <a:r>
              <a:rPr lang="en-US" dirty="0"/>
              <a:t>There are 3 versions of the </a:t>
            </a:r>
            <a:r>
              <a:rPr lang="en-US" dirty="0" err="1"/>
              <a:t>TurtleBot</a:t>
            </a:r>
            <a:r>
              <a:rPr lang="en-US" dirty="0"/>
              <a:t> model. </a:t>
            </a:r>
          </a:p>
          <a:p>
            <a:pPr marL="0" indent="0" algn="just">
              <a:buNone/>
            </a:pPr>
            <a:r>
              <a:rPr lang="en-US" dirty="0" err="1"/>
              <a:t>i</a:t>
            </a:r>
            <a:r>
              <a:rPr lang="en-US" dirty="0"/>
              <a:t>) TurtleBot1 was developed by Tully and </a:t>
            </a:r>
            <a:r>
              <a:rPr lang="en-US" dirty="0" err="1"/>
              <a:t>Melonee</a:t>
            </a:r>
            <a:r>
              <a:rPr lang="en-US" dirty="0"/>
              <a:t> from Willow Garage in 2010. </a:t>
            </a:r>
          </a:p>
          <a:p>
            <a:pPr marL="0" indent="0" algn="just">
              <a:buNone/>
            </a:pPr>
            <a:r>
              <a:rPr lang="en-US" dirty="0"/>
              <a:t>ii) In 2012, TurtleBot2 was developed by </a:t>
            </a:r>
            <a:r>
              <a:rPr lang="en-US" dirty="0" err="1"/>
              <a:t>Yujin</a:t>
            </a:r>
            <a:r>
              <a:rPr lang="en-US" dirty="0"/>
              <a:t> Robot.</a:t>
            </a:r>
          </a:p>
          <a:p>
            <a:pPr marL="0" indent="0" algn="just">
              <a:buNone/>
            </a:pPr>
            <a:r>
              <a:rPr lang="en-US" dirty="0"/>
              <a:t>iii) In 2017, TurtleBot3 was developed.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9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75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ROS 2 Architecture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4710"/>
            <a:ext cx="6035040" cy="5383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Here's a basic overview of the architecture of ROS 2:</a:t>
            </a:r>
          </a:p>
          <a:p>
            <a:pPr algn="just"/>
            <a:r>
              <a:rPr lang="en-IN" sz="3600" b="1" dirty="0"/>
              <a:t>Nodes</a:t>
            </a:r>
            <a:r>
              <a:rPr lang="en-IN" sz="3600" dirty="0"/>
              <a:t>: </a:t>
            </a:r>
            <a:r>
              <a:rPr lang="en-US" sz="2400" dirty="0"/>
              <a:t>Nodes are software entities that perform specific tasks or functions within the robotic system. </a:t>
            </a:r>
            <a:endParaRPr lang="en-US" sz="2400" dirty="0" smtClean="0"/>
          </a:p>
          <a:p>
            <a:pPr algn="just"/>
            <a:r>
              <a:rPr lang="en-US" sz="2400" dirty="0" smtClean="0"/>
              <a:t>Nodes </a:t>
            </a:r>
            <a:r>
              <a:rPr lang="en-US" sz="2400" dirty="0"/>
              <a:t>communicate with each other by </a:t>
            </a:r>
            <a:r>
              <a:rPr lang="en-US" sz="2400" b="1" dirty="0"/>
              <a:t>publishing</a:t>
            </a:r>
            <a:r>
              <a:rPr lang="en-US" sz="2400" dirty="0"/>
              <a:t> and </a:t>
            </a:r>
            <a:r>
              <a:rPr lang="en-US" sz="2400" b="1" dirty="0"/>
              <a:t>subscribing</a:t>
            </a:r>
            <a:r>
              <a:rPr lang="en-US" sz="2400" dirty="0"/>
              <a:t> to </a:t>
            </a:r>
            <a:r>
              <a:rPr lang="en-US" sz="2400" b="1" dirty="0"/>
              <a:t>topics</a:t>
            </a:r>
            <a:r>
              <a:rPr lang="en-US" sz="2400" dirty="0"/>
              <a:t>.</a:t>
            </a:r>
            <a:r>
              <a:rPr lang="en-US" sz="1600" dirty="0"/>
              <a:t> </a:t>
            </a:r>
            <a:endParaRPr lang="en-US" sz="1600" dirty="0" smtClean="0"/>
          </a:p>
          <a:p>
            <a:pPr algn="just"/>
            <a:r>
              <a:rPr lang="en-US" sz="2400" dirty="0" smtClean="0"/>
              <a:t>Each </a:t>
            </a:r>
            <a:r>
              <a:rPr lang="en-US" sz="2400" dirty="0"/>
              <a:t>node in ROS should be responsible for a single, modular purpose, e.g. </a:t>
            </a:r>
            <a:r>
              <a:rPr lang="en-US" sz="2400" b="1" dirty="0"/>
              <a:t>controlling the wheel motors </a:t>
            </a:r>
            <a:r>
              <a:rPr lang="en-US" sz="2400" dirty="0"/>
              <a:t>or publishing </a:t>
            </a:r>
            <a:r>
              <a:rPr lang="en-US" sz="2400" b="1" dirty="0"/>
              <a:t>the sensor data from a laser range-finder</a:t>
            </a:r>
            <a:r>
              <a:rPr lang="en-US" sz="2400" dirty="0"/>
              <a:t>. 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 descr="A diagram of a service&#10;&#10;Description automatically generated">
            <a:extLst>
              <a:ext uri="{FF2B5EF4-FFF2-40B4-BE49-F238E27FC236}">
                <a16:creationId xmlns:a16="http://schemas.microsoft.com/office/drawing/2014/main" id="{F661480E-49D4-C5D2-A853-964BC255D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916807"/>
            <a:ext cx="6123137" cy="3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485BC-E077-9694-2581-5767215B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278"/>
            <a:ext cx="10515600" cy="4351338"/>
          </a:xfrm>
        </p:spPr>
        <p:txBody>
          <a:bodyPr/>
          <a:lstStyle/>
          <a:p>
            <a:r>
              <a:rPr lang="en-US" dirty="0"/>
              <a:t>A full robotic system is comprised of many nodes working in concert. In ROS 2, a single executable (C++ program, Python program, etc.) can contain one or more nodes</a:t>
            </a:r>
            <a:r>
              <a:rPr lang="en-US" dirty="0" smtClean="0"/>
              <a:t>.</a:t>
            </a:r>
          </a:p>
          <a:p>
            <a:r>
              <a:rPr lang="en-US" dirty="0"/>
              <a:t>We can see about what different types </a:t>
            </a:r>
          </a:p>
          <a:p>
            <a:pPr marL="0" indent="0">
              <a:buNone/>
            </a:pPr>
            <a:r>
              <a:rPr lang="en-US" dirty="0"/>
              <a:t>    of nodes running by typing: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ros2 node list </a:t>
            </a:r>
            <a:r>
              <a:rPr lang="en-US" dirty="0"/>
              <a:t>in the terminal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ECD34-F477-DB2C-192A-CF963F123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2" t="22724" r="30235" b="32830"/>
          <a:stretch/>
        </p:blipFill>
        <p:spPr>
          <a:xfrm>
            <a:off x="5543333" y="2354402"/>
            <a:ext cx="6308785" cy="41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329D-DB6D-FCAC-82C8-F8B9BED7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9904"/>
            <a:ext cx="10515600" cy="4351338"/>
          </a:xfrm>
        </p:spPr>
        <p:txBody>
          <a:bodyPr/>
          <a:lstStyle/>
          <a:p>
            <a:r>
              <a:rPr lang="en-IN" sz="3600" b="1" dirty="0"/>
              <a:t>Topics</a:t>
            </a:r>
            <a:r>
              <a:rPr lang="en-IN" sz="3600" dirty="0"/>
              <a:t>: </a:t>
            </a:r>
            <a:r>
              <a:rPr lang="en-US" dirty="0"/>
              <a:t>Topics are a vital element of the ROS graph that </a:t>
            </a:r>
            <a:r>
              <a:rPr lang="en-US" b="1" dirty="0"/>
              <a:t>act as a bus for nodes</a:t>
            </a:r>
            <a:r>
              <a:rPr lang="en-US" dirty="0"/>
              <a:t> to exchange messages(data). A node may </a:t>
            </a:r>
            <a:r>
              <a:rPr lang="en-US" b="1" dirty="0"/>
              <a:t>publish data to any number of topics</a:t>
            </a:r>
            <a:r>
              <a:rPr lang="en-US" dirty="0"/>
              <a:t> and simultaneously have </a:t>
            </a:r>
            <a:r>
              <a:rPr lang="en-US" b="1" dirty="0"/>
              <a:t>subscriptions to any number of topics.</a:t>
            </a:r>
          </a:p>
          <a:p>
            <a:r>
              <a:rPr lang="en-US" dirty="0"/>
              <a:t>Topics are one of the </a:t>
            </a:r>
            <a:r>
              <a:rPr lang="en-US" b="1" dirty="0"/>
              <a:t>main ways in which data is moved between nodes </a:t>
            </a:r>
            <a:r>
              <a:rPr lang="en-US" dirty="0"/>
              <a:t>and therefore between different parts of the system.</a:t>
            </a:r>
          </a:p>
          <a:p>
            <a:endParaRPr lang="en-IN" b="1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5608914-1A01-801E-4910-13CB7B08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18" y="3108029"/>
            <a:ext cx="6131764" cy="34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2D3EFEB2-E384-480C-3D11-510F8783B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64" y="2607524"/>
            <a:ext cx="6534781" cy="367294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113DB-B8A1-485C-4AD9-4E5261474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4" t="12579" r="27830" b="42264"/>
          <a:stretch/>
        </p:blipFill>
        <p:spPr>
          <a:xfrm>
            <a:off x="625145" y="332117"/>
            <a:ext cx="4632385" cy="3096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FB382-168A-F872-6951-5FC29D3F0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5" t="12956" r="27476" b="41887"/>
          <a:stretch/>
        </p:blipFill>
        <p:spPr>
          <a:xfrm>
            <a:off x="625145" y="3648973"/>
            <a:ext cx="4666890" cy="30968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3664" y="332116"/>
            <a:ext cx="61569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the topics can be accessed </a:t>
            </a:r>
          </a:p>
          <a:p>
            <a:r>
              <a:rPr lang="en-US" sz="2400" dirty="0"/>
              <a:t>   using command:</a:t>
            </a:r>
          </a:p>
          <a:p>
            <a:r>
              <a:rPr lang="en-US" sz="2400" dirty="0"/>
              <a:t>    </a:t>
            </a:r>
            <a:r>
              <a:rPr lang="en-US" sz="2400" b="1" dirty="0"/>
              <a:t>ros2 topic list </a:t>
            </a:r>
            <a:r>
              <a:rPr lang="en-US" sz="2400" dirty="0"/>
              <a:t>in </a:t>
            </a:r>
            <a:r>
              <a:rPr lang="en-US" sz="2400" dirty="0" smtClean="0"/>
              <a:t>terminal</a:t>
            </a:r>
          </a:p>
          <a:p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1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2EAD-41E9-4B86-68A1-BA8FBC00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432"/>
            <a:ext cx="10515600" cy="4351338"/>
          </a:xfrm>
        </p:spPr>
        <p:txBody>
          <a:bodyPr/>
          <a:lstStyle/>
          <a:p>
            <a:r>
              <a:rPr lang="en-IN" b="1" dirty="0"/>
              <a:t>RCL (ROS Client Library)</a:t>
            </a:r>
            <a:r>
              <a:rPr lang="en-IN" dirty="0"/>
              <a:t>: </a:t>
            </a:r>
            <a:r>
              <a:rPr lang="en-US" dirty="0"/>
              <a:t>ROS 2 uses RCL, a set of </a:t>
            </a:r>
            <a:r>
              <a:rPr lang="en-US" b="1" dirty="0"/>
              <a:t>low-level libraries </a:t>
            </a:r>
            <a:r>
              <a:rPr lang="en-US" dirty="0"/>
              <a:t>that facilitate communication . RCL provides a foundation for the </a:t>
            </a:r>
            <a:r>
              <a:rPr lang="en-US" b="1" dirty="0"/>
              <a:t>implementation of nodes, messages</a:t>
            </a:r>
            <a:r>
              <a:rPr lang="en-US" dirty="0"/>
              <a:t>, and other ROS 2 concepts.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83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7952" y="1280160"/>
            <a:ext cx="10975848" cy="4974336"/>
          </a:xfrm>
        </p:spPr>
        <p:txBody>
          <a:bodyPr/>
          <a:lstStyle/>
          <a:p>
            <a:pPr algn="just"/>
            <a:r>
              <a:rPr lang="en-US" dirty="0"/>
              <a:t>Visualization of Nodes and topic in RQT(short for </a:t>
            </a:r>
            <a:r>
              <a:rPr lang="en-US" b="1" dirty="0"/>
              <a:t>Robot User Interface Toolkit</a:t>
            </a:r>
            <a:r>
              <a:rPr lang="en-US" dirty="0"/>
              <a:t>)  is a graphical user interface (GUI) framework for ROS, it helps us to </a:t>
            </a:r>
            <a:r>
              <a:rPr lang="en-US" b="1" dirty="0"/>
              <a:t>visualize the nodes and topic </a:t>
            </a:r>
            <a:r>
              <a:rPr lang="en-US" dirty="0"/>
              <a:t>of a robot, in our case the turtlebot3. </a:t>
            </a:r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57884" y="279781"/>
            <a:ext cx="9476232" cy="100037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ROS 2 Architecture</a:t>
            </a:r>
            <a:endParaRPr lang="en-IN" sz="5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7998" r="41673" b="49283"/>
          <a:stretch/>
        </p:blipFill>
        <p:spPr>
          <a:xfrm>
            <a:off x="2076528" y="2957250"/>
            <a:ext cx="8038943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0" y="136525"/>
            <a:ext cx="56007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Node graph in RQT</a:t>
            </a:r>
            <a:endParaRPr lang="en-IN" sz="5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35102" r="2962" b="7481"/>
          <a:stretch/>
        </p:blipFill>
        <p:spPr>
          <a:xfrm>
            <a:off x="453661" y="2132648"/>
            <a:ext cx="11284677" cy="4402264"/>
          </a:xfrm>
        </p:spPr>
      </p:pic>
      <p:sp>
        <p:nvSpPr>
          <p:cNvPr id="9" name="TextBox 8"/>
          <p:cNvSpPr txBox="1"/>
          <p:nvPr/>
        </p:nvSpPr>
        <p:spPr>
          <a:xfrm>
            <a:off x="158495" y="1535758"/>
            <a:ext cx="11875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Node graph</a:t>
            </a:r>
            <a:r>
              <a:rPr lang="en-US" sz="2800" dirty="0"/>
              <a:t> of single turtlebot3 without the </a:t>
            </a:r>
            <a:r>
              <a:rPr lang="en-US" sz="2800" b="1" dirty="0"/>
              <a:t>namespace</a:t>
            </a:r>
            <a:r>
              <a:rPr lang="en-US" sz="2800" dirty="0"/>
              <a:t> added to both nodes and topics.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943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1195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Turtlebot3 Specification</vt:lpstr>
      <vt:lpstr>Introduction and Brief History</vt:lpstr>
      <vt:lpstr>ROS 2 Architecture</vt:lpstr>
      <vt:lpstr>PowerPoint Presentation</vt:lpstr>
      <vt:lpstr>PowerPoint Presentation</vt:lpstr>
      <vt:lpstr>PowerPoint Presentation</vt:lpstr>
      <vt:lpstr>PowerPoint Presentation</vt:lpstr>
      <vt:lpstr>ROS 2 Architecture</vt:lpstr>
      <vt:lpstr>Node graph in RQT</vt:lpstr>
      <vt:lpstr>Creating a simple Node to make a bot move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Ruddi</dc:creator>
  <cp:lastModifiedBy>Ruddi</cp:lastModifiedBy>
  <cp:revision>67</cp:revision>
  <dcterms:created xsi:type="dcterms:W3CDTF">2023-09-19T02:29:49Z</dcterms:created>
  <dcterms:modified xsi:type="dcterms:W3CDTF">2024-01-22T02:07:27Z</dcterms:modified>
</cp:coreProperties>
</file>